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7620000" cy="1016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90929"/>
  </p:normalViewPr>
  <p:slideViewPr>
    <p:cSldViewPr>
      <p:cViewPr>
        <p:scale>
          <a:sx n="64" d="100"/>
          <a:sy n="64" d="100"/>
        </p:scale>
        <p:origin x="-144" y="79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3155952"/>
            <a:ext cx="6477000" cy="2178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757334"/>
            <a:ext cx="5334000" cy="259715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352B6-562F-4ED5-A014-2290862723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3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8BA52-D668-46AB-BA8A-DD530ED0F8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28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29250" y="901700"/>
            <a:ext cx="1619250" cy="8130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901700"/>
            <a:ext cx="4743450" cy="8130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D3D7F-888C-4DBE-8D15-7007448503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DD00-2945-4EC4-BD74-1923BF0049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5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456" y="6527801"/>
            <a:ext cx="6477000" cy="2019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456" y="4305301"/>
            <a:ext cx="6477000" cy="22225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4F600-C8B0-482C-A271-60F03F822F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2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933700"/>
            <a:ext cx="3181350" cy="60981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933700"/>
            <a:ext cx="3181350" cy="60981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6DFB3-6F07-4D6C-9C4E-019FEDAC6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4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06400"/>
            <a:ext cx="6858000" cy="169333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73300"/>
            <a:ext cx="3367088" cy="9482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221567"/>
            <a:ext cx="3367088" cy="5854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723" y="2273300"/>
            <a:ext cx="3368278" cy="9482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723" y="3221567"/>
            <a:ext cx="3368278" cy="5854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6B417-6EFA-4958-9F0A-34227466E0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4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15F39-0117-4A1C-A4F1-1CA3D0A03E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8E1B2-A20A-4B82-AD6A-96562F9540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1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404285"/>
            <a:ext cx="2507456" cy="17208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8944" y="404285"/>
            <a:ext cx="4260056" cy="86719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2125134"/>
            <a:ext cx="2507456" cy="69511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D8D72-E30B-42E9-9F6B-7137BB76A4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31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044" y="7112000"/>
            <a:ext cx="4572000" cy="8403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93044" y="908051"/>
            <a:ext cx="457200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3044" y="7952317"/>
            <a:ext cx="4572000" cy="11916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4275C-366B-40DF-B045-7791FDE82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2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901700"/>
            <a:ext cx="6477000" cy="1695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933700"/>
            <a:ext cx="6477000" cy="6098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1500" y="9256185"/>
            <a:ext cx="1588294" cy="67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02706" y="9256185"/>
            <a:ext cx="2414588" cy="67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60207" y="9256185"/>
            <a:ext cx="1589485" cy="67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6E49CA-05D0-48A2-A07C-328C9D5B6A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29841" y="1574800"/>
            <a:ext cx="6360319" cy="6756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500" b="1" dirty="0">
                <a:solidFill>
                  <a:srgbClr val="000000"/>
                </a:solidFill>
                <a:latin typeface="Arial" charset="0"/>
              </a:rPr>
              <a:t>Chapter 4</a:t>
            </a:r>
            <a:r>
              <a:rPr lang="en-US" sz="45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4500" dirty="0">
                <a:solidFill>
                  <a:srgbClr val="000000"/>
                </a:solidFill>
                <a:latin typeface="Arial" charset="0"/>
              </a:rPr>
            </a:br>
            <a:r>
              <a:rPr lang="en-US" sz="45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4500" dirty="0">
                <a:solidFill>
                  <a:srgbClr val="000000"/>
                </a:solidFill>
                <a:latin typeface="Arial" charset="0"/>
              </a:rPr>
            </a:br>
            <a:r>
              <a:rPr lang="en-US" sz="4500" b="1" dirty="0">
                <a:solidFill>
                  <a:srgbClr val="000000"/>
                </a:solidFill>
                <a:latin typeface="Arial" charset="0"/>
              </a:rPr>
              <a:t>Section 3:</a:t>
            </a:r>
            <a:r>
              <a:rPr lang="en-US" sz="4500" dirty="0">
                <a:solidFill>
                  <a:srgbClr val="000000"/>
                </a:solidFill>
                <a:latin typeface="Arial" charset="0"/>
              </a:rPr>
              <a:t> </a:t>
            </a:r>
            <a:br>
              <a:rPr lang="en-US" sz="4500" dirty="0">
                <a:solidFill>
                  <a:srgbClr val="000000"/>
                </a:solidFill>
                <a:latin typeface="Arial" charset="0"/>
              </a:rPr>
            </a:br>
            <a:r>
              <a:rPr lang="en-US" sz="4500" dirty="0">
                <a:solidFill>
                  <a:srgbClr val="000000"/>
                </a:solidFill>
                <a:latin typeface="Arial" charset="0"/>
              </a:rPr>
              <a:t>Determinants </a:t>
            </a:r>
            <a:r>
              <a:rPr lang="en-US" sz="4500" strike="sngStrike" dirty="0">
                <a:solidFill>
                  <a:srgbClr val="000000"/>
                </a:solidFill>
                <a:latin typeface="Arial" charset="0"/>
              </a:rPr>
              <a:t>and Cramer’s Rule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474"/>
          <a:stretch/>
        </p:blipFill>
        <p:spPr bwMode="auto">
          <a:xfrm>
            <a:off x="0" y="0"/>
            <a:ext cx="7620000" cy="173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5" r="38184" b="21501"/>
          <a:stretch/>
        </p:blipFill>
        <p:spPr bwMode="auto">
          <a:xfrm>
            <a:off x="974361" y="4307418"/>
            <a:ext cx="3492708" cy="147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1" t="11487" r="35082" b="14911"/>
          <a:stretch/>
        </p:blipFill>
        <p:spPr bwMode="auto">
          <a:xfrm>
            <a:off x="1963710" y="7196666"/>
            <a:ext cx="2983043" cy="11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6011333"/>
            <a:ext cx="1609725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858000"/>
            <a:ext cx="1524000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9" t="56808" r="74229" b="14787"/>
          <a:stretch/>
        </p:blipFill>
        <p:spPr bwMode="auto">
          <a:xfrm>
            <a:off x="734518" y="2218543"/>
            <a:ext cx="1229193" cy="110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1" t="56809" r="51734" b="6342"/>
          <a:stretch/>
        </p:blipFill>
        <p:spPr bwMode="auto">
          <a:xfrm>
            <a:off x="1963710" y="2218543"/>
            <a:ext cx="1714131" cy="143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66" t="56809" r="23672" b="14786"/>
          <a:stretch/>
        </p:blipFill>
        <p:spPr bwMode="auto">
          <a:xfrm>
            <a:off x="3677841" y="2218543"/>
            <a:ext cx="2138344" cy="110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2" r="9416"/>
          <a:stretch/>
        </p:blipFill>
        <p:spPr bwMode="auto">
          <a:xfrm>
            <a:off x="3677841" y="4340729"/>
            <a:ext cx="2842880" cy="188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341" y="457200"/>
            <a:ext cx="6741319" cy="1593851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3700">
                <a:solidFill>
                  <a:srgbClr val="000000"/>
                </a:solidFill>
                <a:latin typeface="Arial" charset="0"/>
              </a:rPr>
              <a:t>Evaluate the determinant for each matrix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285" y="2614085"/>
            <a:ext cx="4244578" cy="10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5418"/>
            <a:ext cx="2995613" cy="17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6085"/>
            <a:ext cx="2667000" cy="17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47418"/>
            <a:ext cx="2805113" cy="17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4889501"/>
            <a:ext cx="4944666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535" y="7101418"/>
            <a:ext cx="4868465" cy="10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determinant of a 3 x 3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933701"/>
            <a:ext cx="6477000" cy="1460500"/>
          </a:xfrm>
        </p:spPr>
        <p:txBody>
          <a:bodyPr/>
          <a:lstStyle/>
          <a:p>
            <a:r>
              <a:rPr lang="en-US" dirty="0" smtClean="0"/>
              <a:t>Use the calculator</a:t>
            </a:r>
          </a:p>
          <a:p>
            <a:r>
              <a:rPr lang="en-US" dirty="0" smtClean="0"/>
              <a:t>Use the process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5080000"/>
            <a:ext cx="35274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HW: 4.3#12-33x3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0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57" y="1270000"/>
            <a:ext cx="4170760" cy="263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" y="3725334"/>
            <a:ext cx="3228975" cy="246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" y="6604000"/>
            <a:ext cx="3748088" cy="229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7725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3418"/>
            <a:ext cx="5344716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30752"/>
            <a:ext cx="6022181" cy="239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96667"/>
            <a:ext cx="6773466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846667"/>
            <a:ext cx="224432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353" y="751418"/>
            <a:ext cx="3270647" cy="305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7" y="4307418"/>
            <a:ext cx="6118622" cy="15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1587500"/>
            <a:ext cx="1568054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7" y="1502833"/>
            <a:ext cx="1482329" cy="148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06" y="1587500"/>
            <a:ext cx="1568054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04" y="5058833"/>
            <a:ext cx="2583656" cy="7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1672167"/>
            <a:ext cx="1568054" cy="131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672167"/>
            <a:ext cx="1314450" cy="122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707" y="1672167"/>
            <a:ext cx="1313260" cy="131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569" y="5143500"/>
            <a:ext cx="2583656" cy="7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41" y="6244168"/>
            <a:ext cx="6118622" cy="162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6159500"/>
            <a:ext cx="635794" cy="7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569" y="6244167"/>
            <a:ext cx="1313260" cy="7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707" y="338667"/>
            <a:ext cx="3683794" cy="10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422" y="3026834"/>
            <a:ext cx="3367088" cy="206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090738" y="1405467"/>
            <a:ext cx="3184922" cy="109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500">
                <a:solidFill>
                  <a:srgbClr val="FF0000"/>
                </a:solidFill>
                <a:latin typeface="Arial" charset="0"/>
              </a:rPr>
              <a:t>The order of the coefficients is important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" y="5746751"/>
            <a:ext cx="5387579" cy="30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3291418"/>
            <a:ext cx="2540794" cy="30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53250" cy="20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285" y="4042834"/>
            <a:ext cx="3344465" cy="155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678084"/>
            <a:ext cx="2403872" cy="30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285" y="7694084"/>
            <a:ext cx="3493294" cy="15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33</Words>
  <Application>Microsoft Office PowerPoint</Application>
  <PresentationFormat>Custom</PresentationFormat>
  <Paragraphs>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Times New Roman</vt:lpstr>
      <vt:lpstr>Arial</vt:lpstr>
      <vt:lpstr>Default Design</vt:lpstr>
      <vt:lpstr>Chapter 4  Section 3:  Determinants and Cramer’s Rule</vt:lpstr>
      <vt:lpstr>PowerPoint Presentation</vt:lpstr>
      <vt:lpstr>Evaluate the determinant for each matrix</vt:lpstr>
      <vt:lpstr>Finding the determinant of a 3 x 3 matrix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Raja, Sheila</cp:lastModifiedBy>
  <cp:revision>5</cp:revision>
  <dcterms:created xsi:type="dcterms:W3CDTF">2004-05-06T09:28:21Z</dcterms:created>
  <dcterms:modified xsi:type="dcterms:W3CDTF">2011-11-08T14:29:19Z</dcterms:modified>
</cp:coreProperties>
</file>